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2" d="100"/>
          <a:sy n="72" d="100"/>
        </p:scale>
        <p:origin x="6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20638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473952"/>
            <a:ext cx="12188952" cy="384048"/>
          </a:xfrm>
          <a:prstGeom prst="rect">
            <a:avLst/>
          </a:prstGeom>
          <a:solidFill>
            <a:srgbClr val="E8A33D"/>
          </a:solidFill>
          <a:ln/>
        </p:spPr>
      </p:sp>
      <p:sp>
        <p:nvSpPr>
          <p:cNvPr id="3" name="Shape 1"/>
          <p:cNvSpPr/>
          <p:nvPr/>
        </p:nvSpPr>
        <p:spPr>
          <a:xfrm>
            <a:off x="4727448" y="640080"/>
            <a:ext cx="2743200" cy="1645920"/>
          </a:xfrm>
          <a:prstGeom prst="roundRect">
            <a:avLst>
              <a:gd name="adj" fmla="val 5556"/>
            </a:avLst>
          </a:prstGeom>
          <a:solidFill>
            <a:srgbClr val="FFFFFF"/>
          </a:solidFill>
          <a:ln/>
          <a:effectLst>
            <a:outerShdw blurRad="76200" dist="38100" dir="5400000" algn="bl" rotWithShape="0">
              <a:srgbClr val="000000">
                <a:alpha val="35000"/>
              </a:srgbClr>
            </a:outerShdw>
          </a:effectLst>
        </p:spPr>
      </p:sp>
      <p:pic>
        <p:nvPicPr>
          <p:cNvPr id="4" name="Image 0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7639" y="640080"/>
            <a:ext cx="2702818" cy="16459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57200" y="2514600"/>
            <a:ext cx="112745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AXIS CONSULTORIA &amp; ESTRATÉGIA</a:t>
            </a:r>
            <a:endParaRPr lang="en-US" sz="3200" dirty="0"/>
          </a:p>
        </p:txBody>
      </p:sp>
      <p:sp>
        <p:nvSpPr>
          <p:cNvPr id="6" name="Text 3"/>
          <p:cNvSpPr/>
          <p:nvPr/>
        </p:nvSpPr>
        <p:spPr>
          <a:xfrm>
            <a:off x="457200" y="3246120"/>
            <a:ext cx="1127455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i="1" dirty="0">
                <a:solidFill>
                  <a:srgbClr val="F0C7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Consultoria Contábil  •  Planejamento Tributário  •  Controladoria Estratégica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457200" y="5394960"/>
            <a:ext cx="1127455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kern="0" spc="300" dirty="0">
                <a:solidFill>
                  <a:srgbClr val="A9B4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APRESENTAÇÃO INSTITUCIONAL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457200" y="5806440"/>
            <a:ext cx="1127455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Transformando números em resultados.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234440"/>
          </a:xfrm>
          <a:prstGeom prst="rect">
            <a:avLst/>
          </a:prstGeom>
          <a:solidFill>
            <a:srgbClr val="0B2A4A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347472"/>
            <a:ext cx="8686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QUEM SOMOS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10469880" y="201168"/>
            <a:ext cx="1417320" cy="82296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/>
          <a:effectLst>
            <a:outerShdw blurRad="76200" dist="38100" dir="5400000" algn="bl" rotWithShape="0">
              <a:srgbClr val="000000">
                <a:alpha val="35000"/>
              </a:srgbClr>
            </a:outerShdw>
          </a:effectLst>
        </p:spPr>
      </p:sp>
      <p:pic>
        <p:nvPicPr>
          <p:cNvPr id="5" name="Image 0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2836" y="201168"/>
            <a:ext cx="1351409" cy="822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8640" y="1737360"/>
            <a:ext cx="110642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700" dirty="0">
                <a:solidFill>
                  <a:srgbClr val="2E3A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AXIS Consultoria &amp; Estratégia oferece soluções contábeis e estratégicas completas, que ajudam empresas a reduzir riscos, otimizar tributos e apoiar decisões estratégicas para um crescimento sustentável.</a:t>
            </a:r>
            <a:endParaRPr lang="en-US" sz="1700" dirty="0"/>
          </a:p>
        </p:txBody>
      </p:sp>
      <p:sp>
        <p:nvSpPr>
          <p:cNvPr id="7" name="Shape 4"/>
          <p:cNvSpPr/>
          <p:nvPr/>
        </p:nvSpPr>
        <p:spPr>
          <a:xfrm>
            <a:off x="548640" y="3063240"/>
            <a:ext cx="2606040" cy="1554480"/>
          </a:xfrm>
          <a:prstGeom prst="roundRect">
            <a:avLst>
              <a:gd name="adj" fmla="val 4706"/>
            </a:avLst>
          </a:prstGeom>
          <a:solidFill>
            <a:srgbClr val="F5F7FA"/>
          </a:solidFill>
          <a:ln/>
        </p:spPr>
      </p:sp>
      <p:sp>
        <p:nvSpPr>
          <p:cNvPr id="8" name="Text 5"/>
          <p:cNvSpPr/>
          <p:nvPr/>
        </p:nvSpPr>
        <p:spPr>
          <a:xfrm>
            <a:off x="548640" y="3227832"/>
            <a:ext cx="26060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0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35+</a:t>
            </a:r>
            <a:endParaRPr lang="en-US" sz="3400" dirty="0"/>
          </a:p>
        </p:txBody>
      </p:sp>
      <p:sp>
        <p:nvSpPr>
          <p:cNvPr id="9" name="Text 6"/>
          <p:cNvSpPr/>
          <p:nvPr/>
        </p:nvSpPr>
        <p:spPr>
          <a:xfrm>
            <a:off x="685800" y="3931920"/>
            <a:ext cx="23317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2E3A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anos de experiência executiva combinada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3383280" y="3063240"/>
            <a:ext cx="2606040" cy="1554480"/>
          </a:xfrm>
          <a:prstGeom prst="roundRect">
            <a:avLst>
              <a:gd name="adj" fmla="val 4706"/>
            </a:avLst>
          </a:prstGeom>
          <a:solidFill>
            <a:srgbClr val="F5F7FA"/>
          </a:solidFill>
          <a:ln/>
        </p:spPr>
      </p:sp>
      <p:sp>
        <p:nvSpPr>
          <p:cNvPr id="11" name="Text 8"/>
          <p:cNvSpPr/>
          <p:nvPr/>
        </p:nvSpPr>
        <p:spPr>
          <a:xfrm>
            <a:off x="3383280" y="3227832"/>
            <a:ext cx="26060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0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3400" dirty="0"/>
          </a:p>
        </p:txBody>
      </p:sp>
      <p:sp>
        <p:nvSpPr>
          <p:cNvPr id="12" name="Text 9"/>
          <p:cNvSpPr/>
          <p:nvPr/>
        </p:nvSpPr>
        <p:spPr>
          <a:xfrm>
            <a:off x="3520440" y="3931920"/>
            <a:ext cx="23317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2E3A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grupos empresariais atendidos atualmente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6217920" y="3063240"/>
            <a:ext cx="2606040" cy="1554480"/>
          </a:xfrm>
          <a:prstGeom prst="roundRect">
            <a:avLst>
              <a:gd name="adj" fmla="val 4706"/>
            </a:avLst>
          </a:prstGeom>
          <a:solidFill>
            <a:srgbClr val="F5F7FA"/>
          </a:solidFill>
          <a:ln/>
        </p:spPr>
      </p:sp>
      <p:sp>
        <p:nvSpPr>
          <p:cNvPr id="14" name="Text 11"/>
          <p:cNvSpPr/>
          <p:nvPr/>
        </p:nvSpPr>
        <p:spPr>
          <a:xfrm>
            <a:off x="6217920" y="3227832"/>
            <a:ext cx="26060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0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3400" dirty="0"/>
          </a:p>
        </p:txBody>
      </p:sp>
      <p:sp>
        <p:nvSpPr>
          <p:cNvPr id="15" name="Text 12"/>
          <p:cNvSpPr/>
          <p:nvPr/>
        </p:nvSpPr>
        <p:spPr>
          <a:xfrm>
            <a:off x="6355080" y="3931920"/>
            <a:ext cx="23317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2E3A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frentes de atuação contábil e estratégica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3063240"/>
            <a:ext cx="2606040" cy="1554480"/>
          </a:xfrm>
          <a:prstGeom prst="roundRect">
            <a:avLst>
              <a:gd name="adj" fmla="val 4706"/>
            </a:avLst>
          </a:prstGeom>
          <a:solidFill>
            <a:srgbClr val="F5F7FA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3227832"/>
            <a:ext cx="26060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0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3400" dirty="0"/>
          </a:p>
        </p:txBody>
      </p:sp>
      <p:sp>
        <p:nvSpPr>
          <p:cNvPr id="18" name="Text 15"/>
          <p:cNvSpPr/>
          <p:nvPr/>
        </p:nvSpPr>
        <p:spPr>
          <a:xfrm>
            <a:off x="9189720" y="3931920"/>
            <a:ext cx="23317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2E3A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diretores especialistas em controladoria</a:t>
            </a:r>
            <a:endParaRPr lang="en-US" sz="1150" dirty="0"/>
          </a:p>
        </p:txBody>
      </p:sp>
      <p:sp>
        <p:nvSpPr>
          <p:cNvPr id="19" name="Text 16"/>
          <p:cNvSpPr/>
          <p:nvPr/>
        </p:nvSpPr>
        <p:spPr>
          <a:xfrm>
            <a:off x="548640" y="489204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6B76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Unimos décadas de vivência em controladoria industrial e agroindustrial a uma abordagem moderna de gestão, dados e governança — para transformar contabilidade em decisão de negócio.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234440"/>
          </a:xfrm>
          <a:prstGeom prst="rect">
            <a:avLst/>
          </a:prstGeom>
          <a:solidFill>
            <a:srgbClr val="0B2A4A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347472"/>
            <a:ext cx="8686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MISSÃO, VISÃO E OBJETIVO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10469880" y="201168"/>
            <a:ext cx="1417320" cy="82296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/>
          <a:effectLst>
            <a:outerShdw blurRad="76200" dist="38100" dir="5400000" algn="bl" rotWithShape="0">
              <a:srgbClr val="000000">
                <a:alpha val="35000"/>
              </a:srgbClr>
            </a:outerShdw>
          </a:effectLst>
        </p:spPr>
      </p:sp>
      <p:pic>
        <p:nvPicPr>
          <p:cNvPr id="5" name="Image 0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2836" y="201168"/>
            <a:ext cx="1351409" cy="82296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48640" y="1691640"/>
            <a:ext cx="11064240" cy="1417320"/>
          </a:xfrm>
          <a:prstGeom prst="roundRect">
            <a:avLst>
              <a:gd name="adj" fmla="val 5161"/>
            </a:avLst>
          </a:prstGeom>
          <a:solidFill>
            <a:srgbClr val="F5F7FA"/>
          </a:solidFill>
          <a:ln/>
        </p:spPr>
      </p:sp>
      <p:sp>
        <p:nvSpPr>
          <p:cNvPr id="7" name="Shape 4"/>
          <p:cNvSpPr/>
          <p:nvPr/>
        </p:nvSpPr>
        <p:spPr>
          <a:xfrm>
            <a:off x="822960" y="2148840"/>
            <a:ext cx="502920" cy="502920"/>
          </a:xfrm>
          <a:prstGeom prst="ellipse">
            <a:avLst/>
          </a:prstGeom>
          <a:solidFill>
            <a:srgbClr val="E8A33D"/>
          </a:solidFill>
          <a:ln/>
        </p:spPr>
      </p:sp>
      <p:sp>
        <p:nvSpPr>
          <p:cNvPr id="8" name="Text 5"/>
          <p:cNvSpPr/>
          <p:nvPr/>
        </p:nvSpPr>
        <p:spPr>
          <a:xfrm>
            <a:off x="822960" y="214884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1600200" y="1856232"/>
            <a:ext cx="9692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MISSÃO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1600200" y="2194560"/>
            <a:ext cx="96926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2E3A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Oferecer soluções contábeis e estratégicas que reduzam riscos, otimizem a carga tributária e transformem informação financeira em decisões de negócio para nossos clientes.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548640" y="3364992"/>
            <a:ext cx="11064240" cy="1417320"/>
          </a:xfrm>
          <a:prstGeom prst="roundRect">
            <a:avLst>
              <a:gd name="adj" fmla="val 5161"/>
            </a:avLst>
          </a:prstGeom>
          <a:solidFill>
            <a:srgbClr val="F5F7FA"/>
          </a:solidFill>
          <a:ln/>
        </p:spPr>
      </p:sp>
      <p:sp>
        <p:nvSpPr>
          <p:cNvPr id="12" name="Shape 9"/>
          <p:cNvSpPr/>
          <p:nvPr/>
        </p:nvSpPr>
        <p:spPr>
          <a:xfrm>
            <a:off x="822960" y="3822192"/>
            <a:ext cx="502920" cy="502920"/>
          </a:xfrm>
          <a:prstGeom prst="ellipse">
            <a:avLst/>
          </a:prstGeom>
          <a:solidFill>
            <a:srgbClr val="E8A33D"/>
          </a:solidFill>
          <a:ln/>
        </p:spPr>
      </p:sp>
      <p:sp>
        <p:nvSpPr>
          <p:cNvPr id="13" name="Text 10"/>
          <p:cNvSpPr/>
          <p:nvPr/>
        </p:nvSpPr>
        <p:spPr>
          <a:xfrm>
            <a:off x="822960" y="3822192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000" dirty="0"/>
          </a:p>
        </p:txBody>
      </p:sp>
      <p:sp>
        <p:nvSpPr>
          <p:cNvPr id="14" name="Text 11"/>
          <p:cNvSpPr/>
          <p:nvPr/>
        </p:nvSpPr>
        <p:spPr>
          <a:xfrm>
            <a:off x="1600200" y="3529584"/>
            <a:ext cx="9692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VISÃO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600200" y="3867912"/>
            <a:ext cx="96926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2E3A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 referência em inteligência contábil e estratégica para empresas de médio e grande porte, reconhecida pela solidez técnica e pela proximidade com o cliente.</a:t>
            </a:r>
            <a:endParaRPr lang="en-US" sz="1300" dirty="0"/>
          </a:p>
        </p:txBody>
      </p:sp>
      <p:sp>
        <p:nvSpPr>
          <p:cNvPr id="16" name="Shape 13"/>
          <p:cNvSpPr/>
          <p:nvPr/>
        </p:nvSpPr>
        <p:spPr>
          <a:xfrm>
            <a:off x="548640" y="5038344"/>
            <a:ext cx="11064240" cy="1417320"/>
          </a:xfrm>
          <a:prstGeom prst="roundRect">
            <a:avLst>
              <a:gd name="adj" fmla="val 5161"/>
            </a:avLst>
          </a:prstGeom>
          <a:solidFill>
            <a:srgbClr val="F5F7FA"/>
          </a:solidFill>
          <a:ln/>
        </p:spPr>
      </p:sp>
      <p:sp>
        <p:nvSpPr>
          <p:cNvPr id="17" name="Shape 14"/>
          <p:cNvSpPr/>
          <p:nvPr/>
        </p:nvSpPr>
        <p:spPr>
          <a:xfrm>
            <a:off x="822960" y="5495544"/>
            <a:ext cx="502920" cy="502920"/>
          </a:xfrm>
          <a:prstGeom prst="ellipse">
            <a:avLst/>
          </a:prstGeom>
          <a:solidFill>
            <a:srgbClr val="E8A33D"/>
          </a:solidFill>
          <a:ln/>
        </p:spPr>
      </p:sp>
      <p:sp>
        <p:nvSpPr>
          <p:cNvPr id="18" name="Text 15"/>
          <p:cNvSpPr/>
          <p:nvPr/>
        </p:nvSpPr>
        <p:spPr>
          <a:xfrm>
            <a:off x="822960" y="5495544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000" dirty="0"/>
          </a:p>
        </p:txBody>
      </p:sp>
      <p:sp>
        <p:nvSpPr>
          <p:cNvPr id="19" name="Text 16"/>
          <p:cNvSpPr/>
          <p:nvPr/>
        </p:nvSpPr>
        <p:spPr>
          <a:xfrm>
            <a:off x="1600200" y="5202936"/>
            <a:ext cx="9692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OBJETIVO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1600200" y="5541264"/>
            <a:ext cx="96926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2E3A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Ampliar nossa carteira de clientes nos setores industrial, agroindustrial e de serviços, consolidando parcerias de longo prazo baseadas em governança, transparência e resultados mensuráveis.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234440"/>
          </a:xfrm>
          <a:prstGeom prst="rect">
            <a:avLst/>
          </a:prstGeom>
          <a:solidFill>
            <a:srgbClr val="0B2A4A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347472"/>
            <a:ext cx="8686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ESCOPO DE SERVIÇOS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10469880" y="201168"/>
            <a:ext cx="1417320" cy="82296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/>
          <a:effectLst>
            <a:outerShdw blurRad="76200" dist="38100" dir="5400000" algn="bl" rotWithShape="0">
              <a:srgbClr val="000000">
                <a:alpha val="35000"/>
              </a:srgbClr>
            </a:outerShdw>
          </a:effectLst>
        </p:spPr>
      </p:sp>
      <p:pic>
        <p:nvPicPr>
          <p:cNvPr id="5" name="Image 0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2836" y="201168"/>
            <a:ext cx="1351409" cy="82296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48640" y="1691640"/>
            <a:ext cx="3611880" cy="2331720"/>
          </a:xfrm>
          <a:prstGeom prst="roundRect">
            <a:avLst>
              <a:gd name="adj" fmla="val 3137"/>
            </a:avLst>
          </a:prstGeom>
          <a:solidFill>
            <a:srgbClr val="F5F7FA"/>
          </a:solidFill>
          <a:ln/>
        </p:spPr>
      </p:sp>
      <p:sp>
        <p:nvSpPr>
          <p:cNvPr id="7" name="Shape 4"/>
          <p:cNvSpPr/>
          <p:nvPr/>
        </p:nvSpPr>
        <p:spPr>
          <a:xfrm>
            <a:off x="548640" y="1691640"/>
            <a:ext cx="109728" cy="2331720"/>
          </a:xfrm>
          <a:prstGeom prst="rect">
            <a:avLst/>
          </a:prstGeom>
          <a:solidFill>
            <a:srgbClr val="E8A33D"/>
          </a:solidFill>
          <a:ln/>
        </p:spPr>
      </p:sp>
      <p:sp>
        <p:nvSpPr>
          <p:cNvPr id="8" name="Text 5"/>
          <p:cNvSpPr/>
          <p:nvPr/>
        </p:nvSpPr>
        <p:spPr>
          <a:xfrm>
            <a:off x="822960" y="1874520"/>
            <a:ext cx="3154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Contabilidade Fiscal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822960" y="2468880"/>
            <a:ext cx="315468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2E3A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Escrituração completa, apuração de impostos e obrigações acessórias (SPED, DCTF, EFD).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4379976" y="1691640"/>
            <a:ext cx="3611880" cy="2331720"/>
          </a:xfrm>
          <a:prstGeom prst="roundRect">
            <a:avLst>
              <a:gd name="adj" fmla="val 3137"/>
            </a:avLst>
          </a:prstGeom>
          <a:solidFill>
            <a:srgbClr val="F5F7FA"/>
          </a:solidFill>
          <a:ln/>
        </p:spPr>
      </p:sp>
      <p:sp>
        <p:nvSpPr>
          <p:cNvPr id="11" name="Shape 8"/>
          <p:cNvSpPr/>
          <p:nvPr/>
        </p:nvSpPr>
        <p:spPr>
          <a:xfrm>
            <a:off x="4379976" y="1691640"/>
            <a:ext cx="109728" cy="2331720"/>
          </a:xfrm>
          <a:prstGeom prst="rect">
            <a:avLst/>
          </a:prstGeom>
          <a:solidFill>
            <a:srgbClr val="E8A33D"/>
          </a:solidFill>
          <a:ln/>
        </p:spPr>
      </p:sp>
      <p:sp>
        <p:nvSpPr>
          <p:cNvPr id="12" name="Text 9"/>
          <p:cNvSpPr/>
          <p:nvPr/>
        </p:nvSpPr>
        <p:spPr>
          <a:xfrm>
            <a:off x="4654296" y="1874520"/>
            <a:ext cx="3154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Contabilidade Societária</a:t>
            </a:r>
            <a:endParaRPr lang="en-US" sz="1550" dirty="0"/>
          </a:p>
        </p:txBody>
      </p:sp>
      <p:sp>
        <p:nvSpPr>
          <p:cNvPr id="13" name="Text 10"/>
          <p:cNvSpPr/>
          <p:nvPr/>
        </p:nvSpPr>
        <p:spPr>
          <a:xfrm>
            <a:off x="4654296" y="2468880"/>
            <a:ext cx="315468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2E3A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Demonstrações financeiras, balanços e relatórios gerenciais para sócios e investidores.</a:t>
            </a:r>
            <a:endParaRPr lang="en-US" sz="1150" dirty="0"/>
          </a:p>
        </p:txBody>
      </p:sp>
      <p:sp>
        <p:nvSpPr>
          <p:cNvPr id="14" name="Shape 11"/>
          <p:cNvSpPr/>
          <p:nvPr/>
        </p:nvSpPr>
        <p:spPr>
          <a:xfrm>
            <a:off x="8211312" y="1691640"/>
            <a:ext cx="3611880" cy="2331720"/>
          </a:xfrm>
          <a:prstGeom prst="roundRect">
            <a:avLst>
              <a:gd name="adj" fmla="val 3137"/>
            </a:avLst>
          </a:prstGeom>
          <a:solidFill>
            <a:srgbClr val="F5F7FA"/>
          </a:solidFill>
          <a:ln/>
        </p:spPr>
      </p:sp>
      <p:sp>
        <p:nvSpPr>
          <p:cNvPr id="15" name="Shape 12"/>
          <p:cNvSpPr/>
          <p:nvPr/>
        </p:nvSpPr>
        <p:spPr>
          <a:xfrm>
            <a:off x="8211312" y="1691640"/>
            <a:ext cx="109728" cy="2331720"/>
          </a:xfrm>
          <a:prstGeom prst="rect">
            <a:avLst/>
          </a:prstGeom>
          <a:solidFill>
            <a:srgbClr val="E8A33D"/>
          </a:solidFill>
          <a:ln/>
        </p:spPr>
      </p:sp>
      <p:sp>
        <p:nvSpPr>
          <p:cNvPr id="16" name="Text 13"/>
          <p:cNvSpPr/>
          <p:nvPr/>
        </p:nvSpPr>
        <p:spPr>
          <a:xfrm>
            <a:off x="8485632" y="1874520"/>
            <a:ext cx="3154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Contabilidade Patrimonial</a:t>
            </a:r>
            <a:endParaRPr lang="en-US" sz="1550" dirty="0"/>
          </a:p>
        </p:txBody>
      </p:sp>
      <p:sp>
        <p:nvSpPr>
          <p:cNvPr id="17" name="Text 14"/>
          <p:cNvSpPr/>
          <p:nvPr/>
        </p:nvSpPr>
        <p:spPr>
          <a:xfrm>
            <a:off x="8485632" y="2468880"/>
            <a:ext cx="315468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2E3A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Gestão de ativos e passivos, inventário, depreciação e auditoria de estoques.</a:t>
            </a:r>
            <a:endParaRPr lang="en-US" sz="1150" dirty="0"/>
          </a:p>
        </p:txBody>
      </p:sp>
      <p:sp>
        <p:nvSpPr>
          <p:cNvPr id="18" name="Shape 15"/>
          <p:cNvSpPr/>
          <p:nvPr/>
        </p:nvSpPr>
        <p:spPr>
          <a:xfrm>
            <a:off x="548640" y="4279392"/>
            <a:ext cx="3611880" cy="2331720"/>
          </a:xfrm>
          <a:prstGeom prst="roundRect">
            <a:avLst>
              <a:gd name="adj" fmla="val 3137"/>
            </a:avLst>
          </a:prstGeom>
          <a:solidFill>
            <a:srgbClr val="F5F7FA"/>
          </a:solidFill>
          <a:ln/>
        </p:spPr>
      </p:sp>
      <p:sp>
        <p:nvSpPr>
          <p:cNvPr id="19" name="Shape 16"/>
          <p:cNvSpPr/>
          <p:nvPr/>
        </p:nvSpPr>
        <p:spPr>
          <a:xfrm>
            <a:off x="548640" y="4279392"/>
            <a:ext cx="109728" cy="2331720"/>
          </a:xfrm>
          <a:prstGeom prst="rect">
            <a:avLst/>
          </a:prstGeom>
          <a:solidFill>
            <a:srgbClr val="E8A33D"/>
          </a:solidFill>
          <a:ln/>
        </p:spPr>
      </p:sp>
      <p:sp>
        <p:nvSpPr>
          <p:cNvPr id="20" name="Text 17"/>
          <p:cNvSpPr/>
          <p:nvPr/>
        </p:nvSpPr>
        <p:spPr>
          <a:xfrm>
            <a:off x="822960" y="4462272"/>
            <a:ext cx="3154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Planejamento Tributário</a:t>
            </a:r>
            <a:endParaRPr lang="en-US" sz="1550" dirty="0"/>
          </a:p>
        </p:txBody>
      </p:sp>
      <p:sp>
        <p:nvSpPr>
          <p:cNvPr id="21" name="Text 18"/>
          <p:cNvSpPr/>
          <p:nvPr/>
        </p:nvSpPr>
        <p:spPr>
          <a:xfrm>
            <a:off x="822960" y="5056632"/>
            <a:ext cx="315468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2E3A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Análise de regimes fiscais, estratégias legais de economia tributária e recuperação de créditos tributários e previdenciários.</a:t>
            </a:r>
            <a:endParaRPr lang="en-US" sz="1150" dirty="0"/>
          </a:p>
        </p:txBody>
      </p:sp>
      <p:sp>
        <p:nvSpPr>
          <p:cNvPr id="22" name="Shape 19"/>
          <p:cNvSpPr/>
          <p:nvPr/>
        </p:nvSpPr>
        <p:spPr>
          <a:xfrm>
            <a:off x="4379976" y="4279392"/>
            <a:ext cx="3611880" cy="2331720"/>
          </a:xfrm>
          <a:prstGeom prst="roundRect">
            <a:avLst>
              <a:gd name="adj" fmla="val 3137"/>
            </a:avLst>
          </a:prstGeom>
          <a:solidFill>
            <a:srgbClr val="F5F7FA"/>
          </a:solidFill>
          <a:ln/>
        </p:spPr>
      </p:sp>
      <p:sp>
        <p:nvSpPr>
          <p:cNvPr id="23" name="Shape 20"/>
          <p:cNvSpPr/>
          <p:nvPr/>
        </p:nvSpPr>
        <p:spPr>
          <a:xfrm>
            <a:off x="4379976" y="4279392"/>
            <a:ext cx="109728" cy="2331720"/>
          </a:xfrm>
          <a:prstGeom prst="rect">
            <a:avLst/>
          </a:prstGeom>
          <a:solidFill>
            <a:srgbClr val="E8A33D"/>
          </a:solidFill>
          <a:ln/>
        </p:spPr>
      </p:sp>
      <p:sp>
        <p:nvSpPr>
          <p:cNvPr id="24" name="Text 21"/>
          <p:cNvSpPr/>
          <p:nvPr/>
        </p:nvSpPr>
        <p:spPr>
          <a:xfrm>
            <a:off x="4654296" y="4462272"/>
            <a:ext cx="3154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Controladoria Estratégica</a:t>
            </a:r>
            <a:endParaRPr lang="en-US" sz="1550" dirty="0"/>
          </a:p>
        </p:txBody>
      </p:sp>
      <p:sp>
        <p:nvSpPr>
          <p:cNvPr id="25" name="Text 22"/>
          <p:cNvSpPr/>
          <p:nvPr/>
        </p:nvSpPr>
        <p:spPr>
          <a:xfrm>
            <a:off x="4654296" y="5056632"/>
            <a:ext cx="315468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2E3A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Elaboração de planejamento estratégico, indicadores financeiros, plano orçamentário, reestruturação empresarial e financeira, além de estratégias de captação de recursos.</a:t>
            </a:r>
            <a:endParaRPr lang="en-US" sz="1150" dirty="0"/>
          </a:p>
        </p:txBody>
      </p:sp>
      <p:sp>
        <p:nvSpPr>
          <p:cNvPr id="26" name="Shape 23"/>
          <p:cNvSpPr/>
          <p:nvPr/>
        </p:nvSpPr>
        <p:spPr>
          <a:xfrm>
            <a:off x="8211312" y="4279392"/>
            <a:ext cx="3611880" cy="2331720"/>
          </a:xfrm>
          <a:prstGeom prst="roundRect">
            <a:avLst>
              <a:gd name="adj" fmla="val 3137"/>
            </a:avLst>
          </a:prstGeom>
          <a:solidFill>
            <a:srgbClr val="0B2A4A"/>
          </a:solidFill>
          <a:ln/>
        </p:spPr>
      </p:sp>
      <p:sp>
        <p:nvSpPr>
          <p:cNvPr id="27" name="Text 24"/>
          <p:cNvSpPr/>
          <p:nvPr/>
        </p:nvSpPr>
        <p:spPr>
          <a:xfrm>
            <a:off x="8485632" y="4599432"/>
            <a:ext cx="3063240" cy="1691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Todas as frentes integradas em uma única estrutura de gestão contábil e estratégica.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469880" y="274320"/>
            <a:ext cx="1417320" cy="82296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/>
          <a:effectLst>
            <a:outerShdw blurRad="76200" dist="38100" dir="5400000" algn="bl" rotWithShape="0">
              <a:srgbClr val="000000">
                <a:alpha val="35000"/>
              </a:srgbClr>
            </a:outerShdw>
          </a:effectLst>
        </p:spPr>
      </p:sp>
      <p:pic>
        <p:nvPicPr>
          <p:cNvPr id="3" name="Image 0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2836" y="274320"/>
            <a:ext cx="1351409" cy="8229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57200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DIFERENCIAIS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548640" y="1783080"/>
            <a:ext cx="502920" cy="502920"/>
          </a:xfrm>
          <a:prstGeom prst="ellipse">
            <a:avLst/>
          </a:prstGeom>
          <a:solidFill>
            <a:srgbClr val="E8A33D"/>
          </a:solidFill>
          <a:ln/>
        </p:spPr>
      </p:sp>
      <p:sp>
        <p:nvSpPr>
          <p:cNvPr id="6" name="Text 3"/>
          <p:cNvSpPr/>
          <p:nvPr/>
        </p:nvSpPr>
        <p:spPr>
          <a:xfrm>
            <a:off x="548640" y="178308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1280160" y="1737360"/>
            <a:ext cx="10058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Equipe técnica especializada e atualizada com a legislação vigente e local.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548640" y="2834640"/>
            <a:ext cx="502920" cy="502920"/>
          </a:xfrm>
          <a:prstGeom prst="ellipse">
            <a:avLst/>
          </a:prstGeom>
          <a:solidFill>
            <a:srgbClr val="E8A33D"/>
          </a:solidFill>
          <a:ln/>
        </p:spPr>
      </p:sp>
      <p:sp>
        <p:nvSpPr>
          <p:cNvPr id="9" name="Text 6"/>
          <p:cNvSpPr/>
          <p:nvPr/>
        </p:nvSpPr>
        <p:spPr>
          <a:xfrm>
            <a:off x="548640" y="283464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1280160" y="2788920"/>
            <a:ext cx="10058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Atendimento personalizado e acompanhamento contínuo.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548640" y="3886200"/>
            <a:ext cx="502920" cy="502920"/>
          </a:xfrm>
          <a:prstGeom prst="ellipse">
            <a:avLst/>
          </a:prstGeom>
          <a:solidFill>
            <a:srgbClr val="E8A33D"/>
          </a:solidFill>
          <a:ln/>
        </p:spPr>
      </p:sp>
      <p:sp>
        <p:nvSpPr>
          <p:cNvPr id="12" name="Text 9"/>
          <p:cNvSpPr/>
          <p:nvPr/>
        </p:nvSpPr>
        <p:spPr>
          <a:xfrm>
            <a:off x="548640" y="388620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000" dirty="0"/>
          </a:p>
        </p:txBody>
      </p:sp>
      <p:sp>
        <p:nvSpPr>
          <p:cNvPr id="13" name="Text 10"/>
          <p:cNvSpPr/>
          <p:nvPr/>
        </p:nvSpPr>
        <p:spPr>
          <a:xfrm>
            <a:off x="1280160" y="3840480"/>
            <a:ext cx="10058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Relatórios estratégicos que transformam contabilidade em decisão de negócios.</a:t>
            </a:r>
            <a:endParaRPr lang="en-US" sz="1600" dirty="0"/>
          </a:p>
        </p:txBody>
      </p:sp>
      <p:sp>
        <p:nvSpPr>
          <p:cNvPr id="14" name="Shape 11"/>
          <p:cNvSpPr/>
          <p:nvPr/>
        </p:nvSpPr>
        <p:spPr>
          <a:xfrm>
            <a:off x="548640" y="4937760"/>
            <a:ext cx="502920" cy="502920"/>
          </a:xfrm>
          <a:prstGeom prst="ellipse">
            <a:avLst/>
          </a:prstGeom>
          <a:solidFill>
            <a:srgbClr val="E8A33D"/>
          </a:solidFill>
          <a:ln/>
        </p:spPr>
      </p:sp>
      <p:sp>
        <p:nvSpPr>
          <p:cNvPr id="15" name="Text 12"/>
          <p:cNvSpPr/>
          <p:nvPr/>
        </p:nvSpPr>
        <p:spPr>
          <a:xfrm>
            <a:off x="548640" y="493776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000" dirty="0"/>
          </a:p>
        </p:txBody>
      </p:sp>
      <p:sp>
        <p:nvSpPr>
          <p:cNvPr id="16" name="Text 13"/>
          <p:cNvSpPr/>
          <p:nvPr/>
        </p:nvSpPr>
        <p:spPr>
          <a:xfrm>
            <a:off x="1280160" y="4892040"/>
            <a:ext cx="10058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Compromisso com resultados tangíveis e mitigação de riscos.</a:t>
            </a:r>
            <a:endParaRPr lang="en-U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234440"/>
          </a:xfrm>
          <a:prstGeom prst="rect">
            <a:avLst/>
          </a:prstGeom>
          <a:solidFill>
            <a:srgbClr val="0B2A4A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347472"/>
            <a:ext cx="8686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NOSSA LIDERANÇA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10469880" y="201168"/>
            <a:ext cx="1417320" cy="82296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/>
          <a:effectLst>
            <a:outerShdw blurRad="76200" dist="38100" dir="5400000" algn="bl" rotWithShape="0">
              <a:srgbClr val="000000">
                <a:alpha val="35000"/>
              </a:srgbClr>
            </a:outerShdw>
          </a:effectLst>
        </p:spPr>
      </p:sp>
      <p:pic>
        <p:nvPicPr>
          <p:cNvPr id="5" name="Image 0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2836" y="201168"/>
            <a:ext cx="1351409" cy="822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8640" y="1737360"/>
            <a:ext cx="110642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700" dirty="0">
                <a:solidFill>
                  <a:srgbClr val="2E3A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AXIS Consultoria &amp; Estratégia é conduzida por dois diretores executivos com décadas de vivência em controladoria, finanças corporativas e consultoria de gestão — combinando profundidade técnica e visão estratégica de negócios.</a:t>
            </a:r>
            <a:endParaRPr lang="en-US" sz="1700" dirty="0"/>
          </a:p>
        </p:txBody>
      </p:sp>
      <p:sp>
        <p:nvSpPr>
          <p:cNvPr id="7" name="Shape 4"/>
          <p:cNvSpPr/>
          <p:nvPr/>
        </p:nvSpPr>
        <p:spPr>
          <a:xfrm>
            <a:off x="548640" y="3063240"/>
            <a:ext cx="5349240" cy="3108960"/>
          </a:xfrm>
          <a:prstGeom prst="roundRect">
            <a:avLst>
              <a:gd name="adj" fmla="val 2353"/>
            </a:avLst>
          </a:prstGeom>
          <a:solidFill>
            <a:srgbClr val="F5F7FA"/>
          </a:solidFill>
          <a:ln/>
        </p:spPr>
      </p:sp>
      <p:pic>
        <p:nvPicPr>
          <p:cNvPr id="8" name="Image 1" descr="davi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8680" y="3355848"/>
            <a:ext cx="868680" cy="868680"/>
          </a:xfrm>
          <a:prstGeom prst="ellipse">
            <a:avLst/>
          </a:prstGeom>
        </p:spPr>
      </p:pic>
      <p:sp>
        <p:nvSpPr>
          <p:cNvPr id="9" name="Text 5"/>
          <p:cNvSpPr/>
          <p:nvPr/>
        </p:nvSpPr>
        <p:spPr>
          <a:xfrm>
            <a:off x="1920240" y="3337560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Davi Vaz Cerqueira</a:t>
            </a:r>
            <a:endParaRPr lang="en-US" sz="1700" dirty="0"/>
          </a:p>
        </p:txBody>
      </p:sp>
      <p:sp>
        <p:nvSpPr>
          <p:cNvPr id="10" name="Text 6"/>
          <p:cNvSpPr/>
          <p:nvPr/>
        </p:nvSpPr>
        <p:spPr>
          <a:xfrm>
            <a:off x="1920240" y="3813048"/>
            <a:ext cx="3749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Diretor Executivo</a:t>
            </a:r>
            <a:endParaRPr lang="en-US" sz="1150" dirty="0"/>
          </a:p>
        </p:txBody>
      </p:sp>
      <p:sp>
        <p:nvSpPr>
          <p:cNvPr id="11" name="Text 7"/>
          <p:cNvSpPr/>
          <p:nvPr/>
        </p:nvSpPr>
        <p:spPr>
          <a:xfrm>
            <a:off x="1920240" y="4069080"/>
            <a:ext cx="3749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C169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Líder da área de Consultoria</a:t>
            </a:r>
            <a:endParaRPr lang="en-US" sz="1050" dirty="0"/>
          </a:p>
        </p:txBody>
      </p:sp>
      <p:sp>
        <p:nvSpPr>
          <p:cNvPr id="12" name="Text 8"/>
          <p:cNvSpPr/>
          <p:nvPr/>
        </p:nvSpPr>
        <p:spPr>
          <a:xfrm>
            <a:off x="868680" y="4480560"/>
            <a:ext cx="47091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2E3A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Head Financeiro &amp; Controller Executivo</a:t>
            </a:r>
            <a:endParaRPr lang="en-US" sz="1150" dirty="0"/>
          </a:p>
        </p:txBody>
      </p:sp>
      <p:sp>
        <p:nvSpPr>
          <p:cNvPr id="13" name="Text 9"/>
          <p:cNvSpPr/>
          <p:nvPr/>
        </p:nvSpPr>
        <p:spPr>
          <a:xfrm>
            <a:off x="868680" y="5166360"/>
            <a:ext cx="4709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+10 anos de experiência</a:t>
            </a:r>
            <a:endParaRPr lang="en-US" sz="1200" dirty="0"/>
          </a:p>
        </p:txBody>
      </p:sp>
      <p:sp>
        <p:nvSpPr>
          <p:cNvPr id="14" name="Shape 10"/>
          <p:cNvSpPr/>
          <p:nvPr/>
        </p:nvSpPr>
        <p:spPr>
          <a:xfrm>
            <a:off x="868680" y="5623560"/>
            <a:ext cx="4709160" cy="0"/>
          </a:xfrm>
          <a:prstGeom prst="line">
            <a:avLst/>
          </a:prstGeom>
          <a:noFill/>
          <a:ln w="12700">
            <a:solidFill>
              <a:srgbClr val="D5DCE3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6263640" y="3063240"/>
            <a:ext cx="5349240" cy="3108960"/>
          </a:xfrm>
          <a:prstGeom prst="roundRect">
            <a:avLst>
              <a:gd name="adj" fmla="val 2353"/>
            </a:avLst>
          </a:prstGeom>
          <a:solidFill>
            <a:srgbClr val="F5F7FA"/>
          </a:solidFill>
          <a:ln/>
        </p:spPr>
      </p:sp>
      <p:pic>
        <p:nvPicPr>
          <p:cNvPr id="16" name="Image 2" descr="marco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3680" y="3355848"/>
            <a:ext cx="868680" cy="868680"/>
          </a:xfrm>
          <a:prstGeom prst="ellipse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7635240" y="3337560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Marco Antônio Braga de Carvalho</a:t>
            </a:r>
            <a:endParaRPr lang="en-US" sz="1700" dirty="0"/>
          </a:p>
        </p:txBody>
      </p:sp>
      <p:sp>
        <p:nvSpPr>
          <p:cNvPr id="18" name="Text 13"/>
          <p:cNvSpPr/>
          <p:nvPr/>
        </p:nvSpPr>
        <p:spPr>
          <a:xfrm>
            <a:off x="7635240" y="3813048"/>
            <a:ext cx="3749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Diretor Executivo</a:t>
            </a:r>
            <a:endParaRPr lang="en-US" sz="1150" dirty="0"/>
          </a:p>
        </p:txBody>
      </p:sp>
      <p:sp>
        <p:nvSpPr>
          <p:cNvPr id="19" name="Text 14"/>
          <p:cNvSpPr/>
          <p:nvPr/>
        </p:nvSpPr>
        <p:spPr>
          <a:xfrm>
            <a:off x="7635240" y="4069080"/>
            <a:ext cx="3749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C169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Líder da área de Assessoria</a:t>
            </a:r>
            <a:endParaRPr lang="en-US" sz="1050" dirty="0"/>
          </a:p>
        </p:txBody>
      </p:sp>
      <p:sp>
        <p:nvSpPr>
          <p:cNvPr id="20" name="Text 15"/>
          <p:cNvSpPr/>
          <p:nvPr/>
        </p:nvSpPr>
        <p:spPr>
          <a:xfrm>
            <a:off x="6583680" y="4480560"/>
            <a:ext cx="47091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2E3A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Controller | Gestor Administrativo-Financeiro | Consultor de Gestão</a:t>
            </a:r>
            <a:endParaRPr lang="en-US" sz="1150" dirty="0"/>
          </a:p>
        </p:txBody>
      </p:sp>
      <p:sp>
        <p:nvSpPr>
          <p:cNvPr id="21" name="Text 16"/>
          <p:cNvSpPr/>
          <p:nvPr/>
        </p:nvSpPr>
        <p:spPr>
          <a:xfrm>
            <a:off x="6583680" y="5166360"/>
            <a:ext cx="4709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+35 anos de experiência</a:t>
            </a:r>
            <a:endParaRPr lang="en-US" sz="1200" dirty="0"/>
          </a:p>
        </p:txBody>
      </p:sp>
      <p:sp>
        <p:nvSpPr>
          <p:cNvPr id="22" name="Shape 17"/>
          <p:cNvSpPr/>
          <p:nvPr/>
        </p:nvSpPr>
        <p:spPr>
          <a:xfrm>
            <a:off x="6583680" y="5623560"/>
            <a:ext cx="4709160" cy="0"/>
          </a:xfrm>
          <a:prstGeom prst="line">
            <a:avLst/>
          </a:prstGeom>
          <a:noFill/>
          <a:ln w="12700">
            <a:solidFill>
              <a:srgbClr val="D5DCE3"/>
            </a:solidFill>
            <a:prstDash val="solid"/>
          </a:ln>
        </p:spPr>
      </p:sp>
      <p:sp>
        <p:nvSpPr>
          <p:cNvPr id="23" name="Text 18"/>
          <p:cNvSpPr/>
          <p:nvPr/>
        </p:nvSpPr>
        <p:spPr>
          <a:xfrm>
            <a:off x="548640" y="6281928"/>
            <a:ext cx="11064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i="1" dirty="0">
                <a:solidFill>
                  <a:srgbClr val="6B76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 perfis completos nos próximos slides →</a:t>
            </a:r>
            <a:endParaRPr lang="en-US" sz="11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931920" cy="6858000"/>
          </a:xfrm>
          <a:prstGeom prst="rect">
            <a:avLst/>
          </a:prstGeom>
          <a:solidFill>
            <a:srgbClr val="0B2A4A"/>
          </a:solidFill>
          <a:ln/>
        </p:spPr>
      </p:sp>
      <p:pic>
        <p:nvPicPr>
          <p:cNvPr id="3" name="Image 0" descr="davi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7320" y="548640"/>
            <a:ext cx="1097280" cy="1097280"/>
          </a:xfrm>
          <a:prstGeom prst="ellipse">
            <a:avLst/>
          </a:prstGeom>
        </p:spPr>
      </p:pic>
      <p:sp>
        <p:nvSpPr>
          <p:cNvPr id="4" name="Text 1"/>
          <p:cNvSpPr/>
          <p:nvPr/>
        </p:nvSpPr>
        <p:spPr>
          <a:xfrm>
            <a:off x="365760" y="1828800"/>
            <a:ext cx="320040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2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Davi Vaz</a:t>
            </a:r>
            <a:endParaRPr lang="en-US" sz="2300" dirty="0"/>
          </a:p>
          <a:p>
            <a:pPr marL="0" indent="0" algn="ctr">
              <a:lnSpc>
                <a:spcPct val="105000"/>
              </a:lnSpc>
              <a:buNone/>
            </a:pPr>
            <a:r>
              <a:rPr lang="en-US" sz="2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Cerqueira</a:t>
            </a:r>
            <a:endParaRPr lang="en-US" sz="2300" dirty="0"/>
          </a:p>
        </p:txBody>
      </p:sp>
      <p:sp>
        <p:nvSpPr>
          <p:cNvPr id="5" name="Text 2"/>
          <p:cNvSpPr/>
          <p:nvPr/>
        </p:nvSpPr>
        <p:spPr>
          <a:xfrm>
            <a:off x="365760" y="2788920"/>
            <a:ext cx="3200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Diretor Executivo</a:t>
            </a:r>
            <a:endParaRPr lang="en-US" sz="1250" dirty="0"/>
          </a:p>
        </p:txBody>
      </p:sp>
      <p:sp>
        <p:nvSpPr>
          <p:cNvPr id="6" name="Text 3"/>
          <p:cNvSpPr/>
          <p:nvPr/>
        </p:nvSpPr>
        <p:spPr>
          <a:xfrm>
            <a:off x="365760" y="306324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C169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Líder da área de Consultoria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365760" y="3337560"/>
            <a:ext cx="3200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i="1" dirty="0">
                <a:solidFill>
                  <a:srgbClr val="F0C7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Head Financeiro &amp; Controller Executivo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640080" y="3840480"/>
            <a:ext cx="2651760" cy="0"/>
          </a:xfrm>
          <a:prstGeom prst="line">
            <a:avLst/>
          </a:prstGeom>
          <a:noFill/>
          <a:ln w="19050">
            <a:solidFill>
              <a:srgbClr val="E8A33D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365760" y="4023360"/>
            <a:ext cx="32004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Salvador – BA, Brasil
+55 (71) 98257-0929
davi.com55@gmail.com
LinkedIn: davi-cerqueira-000850b9</a:t>
            </a:r>
            <a:endParaRPr lang="en-US" sz="1050" dirty="0"/>
          </a:p>
        </p:txBody>
      </p:sp>
      <p:sp>
        <p:nvSpPr>
          <p:cNvPr id="10" name="Text 7"/>
          <p:cNvSpPr/>
          <p:nvPr/>
        </p:nvSpPr>
        <p:spPr>
          <a:xfrm>
            <a:off x="365760" y="512064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FORMAÇÃO ACADÊMICA</a:t>
            </a:r>
            <a:endParaRPr lang="en-US" sz="1050" dirty="0"/>
          </a:p>
        </p:txBody>
      </p:sp>
      <p:sp>
        <p:nvSpPr>
          <p:cNvPr id="11" name="Text 8"/>
          <p:cNvSpPr/>
          <p:nvPr/>
        </p:nvSpPr>
        <p:spPr>
          <a:xfrm>
            <a:off x="365760" y="5413248"/>
            <a:ext cx="32004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900" dirty="0">
                <a:solidFill>
                  <a:srgbClr val="C7D0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Mestrado em Contabilidade (em andamento) – UFBA
MBA em Gestão Financeira, Controladoria e Auditoria – FAME
Graduação em Ciências Contábeis – UCSAL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365760" y="630936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+10 anos de experiência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297680" y="4114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PERFIL EXECUTIVO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4297680" y="777240"/>
            <a:ext cx="73152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2E3A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Executivo financeiro com mais de 10 anos de experiência em gestão corporativa, controladoria e finanças estratégicas. Atua como gestor financeiro, contábil e de controladoria em empresas de médio e grande porte, com sólida expertise em FP&amp;A, planejamento tributário, contabilidade fiscal, governança corporativa e liderança de equipes multidisciplinares.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4297680" y="21031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TRAJETÓRIA E RESULTADOS</a:t>
            </a:r>
            <a:endParaRPr lang="en-US" sz="1500" dirty="0"/>
          </a:p>
        </p:txBody>
      </p:sp>
      <p:sp>
        <p:nvSpPr>
          <p:cNvPr id="16" name="Shape 13"/>
          <p:cNvSpPr/>
          <p:nvPr/>
        </p:nvSpPr>
        <p:spPr>
          <a:xfrm>
            <a:off x="4343400" y="2542032"/>
            <a:ext cx="82296" cy="82296"/>
          </a:xfrm>
          <a:prstGeom prst="ellipse">
            <a:avLst/>
          </a:prstGeom>
          <a:solidFill>
            <a:srgbClr val="E8A33D"/>
          </a:solidFill>
          <a:ln/>
        </p:spPr>
      </p:sp>
      <p:sp>
        <p:nvSpPr>
          <p:cNvPr id="17" name="Text 14"/>
          <p:cNvSpPr/>
          <p:nvPr/>
        </p:nvSpPr>
        <p:spPr>
          <a:xfrm>
            <a:off x="4572000" y="2414016"/>
            <a:ext cx="704088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2E3A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Liderança estratégica das áreas financeira e de controladoria, com relatórios e indicadores que sustentam decisões de investimento.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4343400" y="3035808"/>
            <a:ext cx="82296" cy="82296"/>
          </a:xfrm>
          <a:prstGeom prst="ellipse">
            <a:avLst/>
          </a:prstGeom>
          <a:solidFill>
            <a:srgbClr val="E8A33D"/>
          </a:solidFill>
          <a:ln/>
        </p:spPr>
      </p:sp>
      <p:sp>
        <p:nvSpPr>
          <p:cNvPr id="19" name="Text 16"/>
          <p:cNvSpPr/>
          <p:nvPr/>
        </p:nvSpPr>
        <p:spPr>
          <a:xfrm>
            <a:off x="4572000" y="2907792"/>
            <a:ext cx="704088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2E3A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Planejamento tributário e financeiro que resultou em mais de R$ 5 milhões em mitigação de erros de controles internos.</a:t>
            </a:r>
            <a:endParaRPr lang="en-US" sz="1100" dirty="0"/>
          </a:p>
        </p:txBody>
      </p:sp>
      <p:sp>
        <p:nvSpPr>
          <p:cNvPr id="20" name="Shape 17"/>
          <p:cNvSpPr/>
          <p:nvPr/>
        </p:nvSpPr>
        <p:spPr>
          <a:xfrm>
            <a:off x="4343400" y="3529584"/>
            <a:ext cx="82296" cy="82296"/>
          </a:xfrm>
          <a:prstGeom prst="ellipse">
            <a:avLst/>
          </a:prstGeom>
          <a:solidFill>
            <a:srgbClr val="E8A33D"/>
          </a:solidFill>
          <a:ln/>
        </p:spPr>
      </p:sp>
      <p:sp>
        <p:nvSpPr>
          <p:cNvPr id="21" name="Text 18"/>
          <p:cNvSpPr/>
          <p:nvPr/>
        </p:nvSpPr>
        <p:spPr>
          <a:xfrm>
            <a:off x="4572000" y="3401568"/>
            <a:ext cx="704088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2E3A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Estruturação de processos de governança corporativa e políticas internas, fortalecendo compliance e controles operacionais.</a:t>
            </a:r>
            <a:endParaRPr lang="en-US" sz="1100" dirty="0"/>
          </a:p>
        </p:txBody>
      </p:sp>
      <p:sp>
        <p:nvSpPr>
          <p:cNvPr id="22" name="Shape 19"/>
          <p:cNvSpPr/>
          <p:nvPr/>
        </p:nvSpPr>
        <p:spPr>
          <a:xfrm>
            <a:off x="4343400" y="4023360"/>
            <a:ext cx="82296" cy="82296"/>
          </a:xfrm>
          <a:prstGeom prst="ellipse">
            <a:avLst/>
          </a:prstGeom>
          <a:solidFill>
            <a:srgbClr val="E8A33D"/>
          </a:solidFill>
          <a:ln/>
        </p:spPr>
      </p:sp>
      <p:sp>
        <p:nvSpPr>
          <p:cNvPr id="23" name="Text 20"/>
          <p:cNvSpPr/>
          <p:nvPr/>
        </p:nvSpPr>
        <p:spPr>
          <a:xfrm>
            <a:off x="4572000" y="3895344"/>
            <a:ext cx="704088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2E3A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Condução de captações de crédito e reavaliações societárias que somaram mais de R$ 120 milhões em ajustes patrimoniais.</a:t>
            </a:r>
            <a:endParaRPr lang="en-US" sz="1100" dirty="0"/>
          </a:p>
        </p:txBody>
      </p:sp>
      <p:sp>
        <p:nvSpPr>
          <p:cNvPr id="24" name="Shape 21"/>
          <p:cNvSpPr/>
          <p:nvPr/>
        </p:nvSpPr>
        <p:spPr>
          <a:xfrm>
            <a:off x="4343400" y="4517136"/>
            <a:ext cx="82296" cy="82296"/>
          </a:xfrm>
          <a:prstGeom prst="ellipse">
            <a:avLst/>
          </a:prstGeom>
          <a:solidFill>
            <a:srgbClr val="E8A33D"/>
          </a:solidFill>
          <a:ln/>
        </p:spPr>
      </p:sp>
      <p:sp>
        <p:nvSpPr>
          <p:cNvPr id="25" name="Text 22"/>
          <p:cNvSpPr/>
          <p:nvPr/>
        </p:nvSpPr>
        <p:spPr>
          <a:xfrm>
            <a:off x="4572000" y="4389120"/>
            <a:ext cx="704088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2E3A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Planejamento tributário especializado em reestruturação de negócios e redução de passivos junto à Receita Federal e à PGFN.</a:t>
            </a:r>
            <a:endParaRPr lang="en-US" sz="1100" dirty="0"/>
          </a:p>
        </p:txBody>
      </p:sp>
      <p:sp>
        <p:nvSpPr>
          <p:cNvPr id="26" name="Text 23"/>
          <p:cNvSpPr/>
          <p:nvPr/>
        </p:nvSpPr>
        <p:spPr>
          <a:xfrm>
            <a:off x="4297680" y="5065776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COMPETÊNCIAS TÉCNICAS</a:t>
            </a:r>
            <a:endParaRPr lang="en-US" sz="1400" dirty="0"/>
          </a:p>
        </p:txBody>
      </p:sp>
      <p:sp>
        <p:nvSpPr>
          <p:cNvPr id="27" name="Shape 24"/>
          <p:cNvSpPr/>
          <p:nvPr/>
        </p:nvSpPr>
        <p:spPr>
          <a:xfrm>
            <a:off x="4297680" y="5458968"/>
            <a:ext cx="1037844" cy="329184"/>
          </a:xfrm>
          <a:prstGeom prst="roundRect">
            <a:avLst>
              <a:gd name="adj" fmla="val 50000"/>
            </a:avLst>
          </a:prstGeom>
          <a:solidFill>
            <a:srgbClr val="EEF2F6"/>
          </a:solidFill>
          <a:ln w="9525">
            <a:solidFill>
              <a:srgbClr val="D5DCE3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4297680" y="5458968"/>
            <a:ext cx="103784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0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FP&amp;A e Budget</a:t>
            </a:r>
            <a:endParaRPr lang="en-US" sz="950" dirty="0"/>
          </a:p>
        </p:txBody>
      </p:sp>
      <p:sp>
        <p:nvSpPr>
          <p:cNvPr id="29" name="Shape 26"/>
          <p:cNvSpPr/>
          <p:nvPr/>
        </p:nvSpPr>
        <p:spPr>
          <a:xfrm>
            <a:off x="5463540" y="5458968"/>
            <a:ext cx="1723644" cy="329184"/>
          </a:xfrm>
          <a:prstGeom prst="roundRect">
            <a:avLst>
              <a:gd name="adj" fmla="val 50000"/>
            </a:avLst>
          </a:prstGeom>
          <a:solidFill>
            <a:srgbClr val="EEF2F6"/>
          </a:solidFill>
          <a:ln w="9525">
            <a:solidFill>
              <a:srgbClr val="D5DCE3"/>
            </a:solidFill>
            <a:prstDash val="solid"/>
          </a:ln>
        </p:spPr>
      </p:sp>
      <p:sp>
        <p:nvSpPr>
          <p:cNvPr id="30" name="Text 27"/>
          <p:cNvSpPr/>
          <p:nvPr/>
        </p:nvSpPr>
        <p:spPr>
          <a:xfrm>
            <a:off x="5463540" y="5458968"/>
            <a:ext cx="172364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0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Planejamento Tributário</a:t>
            </a:r>
            <a:endParaRPr lang="en-US" sz="950" dirty="0"/>
          </a:p>
        </p:txBody>
      </p:sp>
      <p:sp>
        <p:nvSpPr>
          <p:cNvPr id="31" name="Shape 28"/>
          <p:cNvSpPr/>
          <p:nvPr/>
        </p:nvSpPr>
        <p:spPr>
          <a:xfrm>
            <a:off x="7315200" y="5458968"/>
            <a:ext cx="1037844" cy="329184"/>
          </a:xfrm>
          <a:prstGeom prst="roundRect">
            <a:avLst>
              <a:gd name="adj" fmla="val 50000"/>
            </a:avLst>
          </a:prstGeom>
          <a:solidFill>
            <a:srgbClr val="EEF2F6"/>
          </a:solidFill>
          <a:ln w="9525">
            <a:solidFill>
              <a:srgbClr val="D5DCE3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7315200" y="5458968"/>
            <a:ext cx="103784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0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Controladoria</a:t>
            </a:r>
            <a:endParaRPr lang="en-US" sz="950" dirty="0"/>
          </a:p>
        </p:txBody>
      </p:sp>
      <p:sp>
        <p:nvSpPr>
          <p:cNvPr id="33" name="Shape 30"/>
          <p:cNvSpPr/>
          <p:nvPr/>
        </p:nvSpPr>
        <p:spPr>
          <a:xfrm>
            <a:off x="8481060" y="5458968"/>
            <a:ext cx="1655064" cy="329184"/>
          </a:xfrm>
          <a:prstGeom prst="roundRect">
            <a:avLst>
              <a:gd name="adj" fmla="val 50000"/>
            </a:avLst>
          </a:prstGeom>
          <a:solidFill>
            <a:srgbClr val="EEF2F6"/>
          </a:solidFill>
          <a:ln w="9525">
            <a:solidFill>
              <a:srgbClr val="D5DCE3"/>
            </a:solidFill>
            <a:prstDash val="solid"/>
          </a:ln>
        </p:spPr>
      </p:sp>
      <p:sp>
        <p:nvSpPr>
          <p:cNvPr id="34" name="Text 31"/>
          <p:cNvSpPr/>
          <p:nvPr/>
        </p:nvSpPr>
        <p:spPr>
          <a:xfrm>
            <a:off x="8481060" y="5458968"/>
            <a:ext cx="165506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0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Governança Corporativa</a:t>
            </a:r>
            <a:endParaRPr lang="en-US" sz="950" dirty="0"/>
          </a:p>
        </p:txBody>
      </p:sp>
      <p:sp>
        <p:nvSpPr>
          <p:cNvPr id="35" name="Shape 32"/>
          <p:cNvSpPr/>
          <p:nvPr/>
        </p:nvSpPr>
        <p:spPr>
          <a:xfrm>
            <a:off x="10264140" y="5458968"/>
            <a:ext cx="1312164" cy="329184"/>
          </a:xfrm>
          <a:prstGeom prst="roundRect">
            <a:avLst>
              <a:gd name="adj" fmla="val 50000"/>
            </a:avLst>
          </a:prstGeom>
          <a:solidFill>
            <a:srgbClr val="EEF2F6"/>
          </a:solidFill>
          <a:ln w="9525">
            <a:solidFill>
              <a:srgbClr val="D5DCE3"/>
            </a:solidFill>
            <a:prstDash val="solid"/>
          </a:ln>
        </p:spPr>
      </p:sp>
      <p:sp>
        <p:nvSpPr>
          <p:cNvPr id="36" name="Text 33"/>
          <p:cNvSpPr/>
          <p:nvPr/>
        </p:nvSpPr>
        <p:spPr>
          <a:xfrm>
            <a:off x="10264140" y="5458968"/>
            <a:ext cx="131216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0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Lucro Real / SPED</a:t>
            </a:r>
            <a:endParaRPr lang="en-US" sz="950" dirty="0"/>
          </a:p>
        </p:txBody>
      </p:sp>
      <p:sp>
        <p:nvSpPr>
          <p:cNvPr id="37" name="Shape 34"/>
          <p:cNvSpPr/>
          <p:nvPr/>
        </p:nvSpPr>
        <p:spPr>
          <a:xfrm>
            <a:off x="4297680" y="5897880"/>
            <a:ext cx="1312164" cy="329184"/>
          </a:xfrm>
          <a:prstGeom prst="roundRect">
            <a:avLst>
              <a:gd name="adj" fmla="val 50000"/>
            </a:avLst>
          </a:prstGeom>
          <a:solidFill>
            <a:srgbClr val="EEF2F6"/>
          </a:solidFill>
          <a:ln w="9525">
            <a:solidFill>
              <a:srgbClr val="D5DCE3"/>
            </a:solidFill>
            <a:prstDash val="solid"/>
          </a:ln>
        </p:spPr>
      </p:sp>
      <p:sp>
        <p:nvSpPr>
          <p:cNvPr id="38" name="Text 35"/>
          <p:cNvSpPr/>
          <p:nvPr/>
        </p:nvSpPr>
        <p:spPr>
          <a:xfrm>
            <a:off x="4297680" y="5897880"/>
            <a:ext cx="131216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0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Auditoria Interna</a:t>
            </a:r>
            <a:endParaRPr lang="en-US" sz="950" dirty="0"/>
          </a:p>
        </p:txBody>
      </p:sp>
      <p:sp>
        <p:nvSpPr>
          <p:cNvPr id="39" name="Shape 36"/>
          <p:cNvSpPr/>
          <p:nvPr/>
        </p:nvSpPr>
        <p:spPr>
          <a:xfrm>
            <a:off x="5737860" y="5897880"/>
            <a:ext cx="694944" cy="329184"/>
          </a:xfrm>
          <a:prstGeom prst="roundRect">
            <a:avLst>
              <a:gd name="adj" fmla="val 50000"/>
            </a:avLst>
          </a:prstGeom>
          <a:solidFill>
            <a:srgbClr val="EEF2F6"/>
          </a:solidFill>
          <a:ln w="9525">
            <a:solidFill>
              <a:srgbClr val="D5DCE3"/>
            </a:solidFill>
            <a:prstDash val="solid"/>
          </a:ln>
        </p:spPr>
      </p:sp>
      <p:sp>
        <p:nvSpPr>
          <p:cNvPr id="40" name="Text 37"/>
          <p:cNvSpPr/>
          <p:nvPr/>
        </p:nvSpPr>
        <p:spPr>
          <a:xfrm>
            <a:off x="5737860" y="5897880"/>
            <a:ext cx="69494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0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Power BI</a:t>
            </a:r>
            <a:endParaRPr lang="en-US" sz="950" dirty="0"/>
          </a:p>
        </p:txBody>
      </p:sp>
      <p:sp>
        <p:nvSpPr>
          <p:cNvPr id="41" name="Shape 38"/>
          <p:cNvSpPr/>
          <p:nvPr/>
        </p:nvSpPr>
        <p:spPr>
          <a:xfrm>
            <a:off x="6560820" y="5897880"/>
            <a:ext cx="1106424" cy="329184"/>
          </a:xfrm>
          <a:prstGeom prst="roundRect">
            <a:avLst>
              <a:gd name="adj" fmla="val 50000"/>
            </a:avLst>
          </a:prstGeom>
          <a:solidFill>
            <a:srgbClr val="EEF2F6"/>
          </a:solidFill>
          <a:ln w="9525">
            <a:solidFill>
              <a:srgbClr val="D5DCE3"/>
            </a:solidFill>
            <a:prstDash val="solid"/>
          </a:ln>
        </p:spPr>
      </p:sp>
      <p:sp>
        <p:nvSpPr>
          <p:cNvPr id="42" name="Text 39"/>
          <p:cNvSpPr/>
          <p:nvPr/>
        </p:nvSpPr>
        <p:spPr>
          <a:xfrm>
            <a:off x="6560820" y="5897880"/>
            <a:ext cx="110642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0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Excel Avançado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931920" cy="6858000"/>
          </a:xfrm>
          <a:prstGeom prst="rect">
            <a:avLst/>
          </a:prstGeom>
          <a:solidFill>
            <a:srgbClr val="0B2A4A"/>
          </a:solidFill>
          <a:ln/>
        </p:spPr>
      </p:sp>
      <p:pic>
        <p:nvPicPr>
          <p:cNvPr id="3" name="Image 0" descr="marc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7320" y="502920"/>
            <a:ext cx="1097280" cy="1097280"/>
          </a:xfrm>
          <a:prstGeom prst="ellipse">
            <a:avLst/>
          </a:prstGeom>
        </p:spPr>
      </p:pic>
      <p:sp>
        <p:nvSpPr>
          <p:cNvPr id="4" name="Text 1"/>
          <p:cNvSpPr/>
          <p:nvPr/>
        </p:nvSpPr>
        <p:spPr>
          <a:xfrm>
            <a:off x="365760" y="1783080"/>
            <a:ext cx="32004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Marco Antônio</a:t>
            </a:r>
            <a:endParaRPr lang="en-US" sz="2000" dirty="0"/>
          </a:p>
          <a:p>
            <a:pPr marL="0" indent="0" algn="ctr">
              <a:lnSpc>
                <a:spcPct val="105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Braga de Carvalho</a:t>
            </a:r>
            <a:endParaRPr lang="en-US" sz="2000" dirty="0"/>
          </a:p>
        </p:txBody>
      </p:sp>
      <p:sp>
        <p:nvSpPr>
          <p:cNvPr id="5" name="Text 2"/>
          <p:cNvSpPr/>
          <p:nvPr/>
        </p:nvSpPr>
        <p:spPr>
          <a:xfrm>
            <a:off x="365760" y="2606040"/>
            <a:ext cx="3200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Diretor Executivo</a:t>
            </a:r>
            <a:endParaRPr lang="en-US" sz="1250" dirty="0"/>
          </a:p>
        </p:txBody>
      </p:sp>
      <p:sp>
        <p:nvSpPr>
          <p:cNvPr id="6" name="Text 3"/>
          <p:cNvSpPr/>
          <p:nvPr/>
        </p:nvSpPr>
        <p:spPr>
          <a:xfrm>
            <a:off x="365760" y="288036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C169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Líder da área de Assessoria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365760" y="3154680"/>
            <a:ext cx="3200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100" i="1" dirty="0">
                <a:solidFill>
                  <a:srgbClr val="F0C7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Controller | Gestor Administrativo-Financeiro</a:t>
            </a:r>
            <a:endParaRPr lang="en-US" sz="110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1100" i="1" dirty="0">
                <a:solidFill>
                  <a:srgbClr val="F0C7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Consultor de Gestão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" y="3840480"/>
            <a:ext cx="2651760" cy="0"/>
          </a:xfrm>
          <a:prstGeom prst="line">
            <a:avLst/>
          </a:prstGeom>
          <a:noFill/>
          <a:ln w="19050">
            <a:solidFill>
              <a:srgbClr val="E8A33D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365760" y="4023360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Salvador – BA, Brasil</a:t>
            </a:r>
            <a:endParaRPr lang="en-US" sz="1050" dirty="0"/>
          </a:p>
        </p:txBody>
      </p:sp>
      <p:sp>
        <p:nvSpPr>
          <p:cNvPr id="10" name="Text 7"/>
          <p:cNvSpPr/>
          <p:nvPr/>
        </p:nvSpPr>
        <p:spPr>
          <a:xfrm>
            <a:off x="365760" y="452628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FORMAÇÃO ACADÊMICA</a:t>
            </a:r>
            <a:endParaRPr lang="en-US" sz="1050" dirty="0"/>
          </a:p>
        </p:txBody>
      </p:sp>
      <p:sp>
        <p:nvSpPr>
          <p:cNvPr id="11" name="Text 8"/>
          <p:cNvSpPr/>
          <p:nvPr/>
        </p:nvSpPr>
        <p:spPr>
          <a:xfrm>
            <a:off x="365760" y="4818888"/>
            <a:ext cx="3200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900" dirty="0">
                <a:solidFill>
                  <a:srgbClr val="C7D0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Pós-Graduação em Contabilidade Gerencial e Controladoria – UFBA
Pós-Graduação em Gestão de Pessoas – Realiza
Graduação em Ciências Contábeis – UFBA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365760" y="630936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+35 anos de experiência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297680" y="4114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PERFIL EXECUTIVO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4297680" y="777240"/>
            <a:ext cx="7315200" cy="1508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2E3A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Executivo com mais de 35 anos de experiência em Controladoria, Gestão Administrativa-Financeira e Consultoria Estratégica, em empresas de médio e grande porte nos segmentos de distribuição de alimentos, transporte de cargas, indústria química/metalúrgica e instituição financeira — com destaque em controladoria na Proquigel e como contador na Ferbasa. Especialista em reestruturação organizacional e desenvolvimento de equipes de alta performance.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4297680" y="237744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TRAJETÓRIA E RESULTADOS</a:t>
            </a:r>
            <a:endParaRPr lang="en-US" sz="1500" dirty="0"/>
          </a:p>
        </p:txBody>
      </p:sp>
      <p:sp>
        <p:nvSpPr>
          <p:cNvPr id="16" name="Shape 13"/>
          <p:cNvSpPr/>
          <p:nvPr/>
        </p:nvSpPr>
        <p:spPr>
          <a:xfrm>
            <a:off x="4343400" y="2779776"/>
            <a:ext cx="82296" cy="82296"/>
          </a:xfrm>
          <a:prstGeom prst="ellipse">
            <a:avLst/>
          </a:prstGeom>
          <a:solidFill>
            <a:srgbClr val="E8A33D"/>
          </a:solidFill>
          <a:ln/>
        </p:spPr>
      </p:sp>
      <p:sp>
        <p:nvSpPr>
          <p:cNvPr id="17" name="Text 14"/>
          <p:cNvSpPr/>
          <p:nvPr/>
        </p:nvSpPr>
        <p:spPr>
          <a:xfrm>
            <a:off x="4572000" y="2651760"/>
            <a:ext cx="704088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2E3A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Avaliação de cenários complexos e definição de diretrizes para crescimento e eficiência organizacional.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4343400" y="3273552"/>
            <a:ext cx="82296" cy="82296"/>
          </a:xfrm>
          <a:prstGeom prst="ellipse">
            <a:avLst/>
          </a:prstGeom>
          <a:solidFill>
            <a:srgbClr val="E8A33D"/>
          </a:solidFill>
          <a:ln/>
        </p:spPr>
      </p:sp>
      <p:sp>
        <p:nvSpPr>
          <p:cNvPr id="19" name="Text 16"/>
          <p:cNvSpPr/>
          <p:nvPr/>
        </p:nvSpPr>
        <p:spPr>
          <a:xfrm>
            <a:off x="4572000" y="3145536"/>
            <a:ext cx="704088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2E3A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Identificação de oportunidades de melhoria e otimização de processos, com análises de fluxo de caixa que garantem sustentabilidade financeira.</a:t>
            </a:r>
            <a:endParaRPr lang="en-US" sz="1100" dirty="0"/>
          </a:p>
        </p:txBody>
      </p:sp>
      <p:sp>
        <p:nvSpPr>
          <p:cNvPr id="20" name="Shape 17"/>
          <p:cNvSpPr/>
          <p:nvPr/>
        </p:nvSpPr>
        <p:spPr>
          <a:xfrm>
            <a:off x="4343400" y="3767328"/>
            <a:ext cx="82296" cy="82296"/>
          </a:xfrm>
          <a:prstGeom prst="ellipse">
            <a:avLst/>
          </a:prstGeom>
          <a:solidFill>
            <a:srgbClr val="E8A33D"/>
          </a:solidFill>
          <a:ln/>
        </p:spPr>
      </p:sp>
      <p:sp>
        <p:nvSpPr>
          <p:cNvPr id="21" name="Text 18"/>
          <p:cNvSpPr/>
          <p:nvPr/>
        </p:nvSpPr>
        <p:spPr>
          <a:xfrm>
            <a:off x="4572000" y="3639312"/>
            <a:ext cx="704088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2E3A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Contabilidade gerencial orientada a resultados, assegurando números confiáveis e ganhos de eficiência ao negócio.</a:t>
            </a:r>
            <a:endParaRPr lang="en-US" sz="1100" dirty="0"/>
          </a:p>
        </p:txBody>
      </p:sp>
      <p:sp>
        <p:nvSpPr>
          <p:cNvPr id="22" name="Shape 19"/>
          <p:cNvSpPr/>
          <p:nvPr/>
        </p:nvSpPr>
        <p:spPr>
          <a:xfrm>
            <a:off x="4343400" y="4261104"/>
            <a:ext cx="82296" cy="82296"/>
          </a:xfrm>
          <a:prstGeom prst="ellipse">
            <a:avLst/>
          </a:prstGeom>
          <a:solidFill>
            <a:srgbClr val="E8A33D"/>
          </a:solidFill>
          <a:ln/>
        </p:spPr>
      </p:sp>
      <p:sp>
        <p:nvSpPr>
          <p:cNvPr id="23" name="Text 20"/>
          <p:cNvSpPr/>
          <p:nvPr/>
        </p:nvSpPr>
        <p:spPr>
          <a:xfrm>
            <a:off x="4572000" y="4133088"/>
            <a:ext cx="704088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2E3A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Implantação de planejamento orçamentário, promovendo integração e previsibilidade financeira.</a:t>
            </a:r>
            <a:endParaRPr lang="en-US" sz="1100" dirty="0"/>
          </a:p>
        </p:txBody>
      </p:sp>
      <p:sp>
        <p:nvSpPr>
          <p:cNvPr id="24" name="Shape 21"/>
          <p:cNvSpPr/>
          <p:nvPr/>
        </p:nvSpPr>
        <p:spPr>
          <a:xfrm>
            <a:off x="4343400" y="4754880"/>
            <a:ext cx="82296" cy="82296"/>
          </a:xfrm>
          <a:prstGeom prst="ellipse">
            <a:avLst/>
          </a:prstGeom>
          <a:solidFill>
            <a:srgbClr val="E8A33D"/>
          </a:solidFill>
          <a:ln/>
        </p:spPr>
      </p:sp>
      <p:sp>
        <p:nvSpPr>
          <p:cNvPr id="25" name="Text 22"/>
          <p:cNvSpPr/>
          <p:nvPr/>
        </p:nvSpPr>
        <p:spPr>
          <a:xfrm>
            <a:off x="4572000" y="4626864"/>
            <a:ext cx="704088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2E3A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Implantação de sistemas de gestão, com experiência em Datasul, Domínio, Fortes, entre outros.</a:t>
            </a:r>
            <a:endParaRPr lang="en-US" sz="1100" dirty="0"/>
          </a:p>
        </p:txBody>
      </p:sp>
      <p:sp>
        <p:nvSpPr>
          <p:cNvPr id="26" name="Text 23"/>
          <p:cNvSpPr/>
          <p:nvPr/>
        </p:nvSpPr>
        <p:spPr>
          <a:xfrm>
            <a:off x="4297680" y="530352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COMPETÊNCIAS TÉCNICAS</a:t>
            </a:r>
            <a:endParaRPr lang="en-US" sz="1400" dirty="0"/>
          </a:p>
        </p:txBody>
      </p:sp>
      <p:sp>
        <p:nvSpPr>
          <p:cNvPr id="27" name="Shape 24"/>
          <p:cNvSpPr/>
          <p:nvPr/>
        </p:nvSpPr>
        <p:spPr>
          <a:xfrm>
            <a:off x="4297680" y="5696712"/>
            <a:ext cx="1037844" cy="329184"/>
          </a:xfrm>
          <a:prstGeom prst="roundRect">
            <a:avLst>
              <a:gd name="adj" fmla="val 50000"/>
            </a:avLst>
          </a:prstGeom>
          <a:solidFill>
            <a:srgbClr val="EEF2F6"/>
          </a:solidFill>
          <a:ln w="9525">
            <a:solidFill>
              <a:srgbClr val="D5DCE3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4297680" y="5696712"/>
            <a:ext cx="103784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0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Controladoria</a:t>
            </a:r>
            <a:endParaRPr lang="en-US" sz="950" dirty="0"/>
          </a:p>
        </p:txBody>
      </p:sp>
      <p:sp>
        <p:nvSpPr>
          <p:cNvPr id="29" name="Shape 26"/>
          <p:cNvSpPr/>
          <p:nvPr/>
        </p:nvSpPr>
        <p:spPr>
          <a:xfrm>
            <a:off x="5463540" y="5696712"/>
            <a:ext cx="1243584" cy="329184"/>
          </a:xfrm>
          <a:prstGeom prst="roundRect">
            <a:avLst>
              <a:gd name="adj" fmla="val 50000"/>
            </a:avLst>
          </a:prstGeom>
          <a:solidFill>
            <a:srgbClr val="EEF2F6"/>
          </a:solidFill>
          <a:ln w="9525">
            <a:solidFill>
              <a:srgbClr val="D5DCE3"/>
            </a:solidFill>
            <a:prstDash val="solid"/>
          </a:ln>
        </p:spPr>
      </p:sp>
      <p:sp>
        <p:nvSpPr>
          <p:cNvPr id="30" name="Text 27"/>
          <p:cNvSpPr/>
          <p:nvPr/>
        </p:nvSpPr>
        <p:spPr>
          <a:xfrm>
            <a:off x="5463540" y="5696712"/>
            <a:ext cx="124358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0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FP&amp;A e Orçamento</a:t>
            </a:r>
            <a:endParaRPr lang="en-US" sz="950" dirty="0"/>
          </a:p>
        </p:txBody>
      </p:sp>
      <p:sp>
        <p:nvSpPr>
          <p:cNvPr id="31" name="Shape 28"/>
          <p:cNvSpPr/>
          <p:nvPr/>
        </p:nvSpPr>
        <p:spPr>
          <a:xfrm>
            <a:off x="6835140" y="5696712"/>
            <a:ext cx="1723644" cy="329184"/>
          </a:xfrm>
          <a:prstGeom prst="roundRect">
            <a:avLst>
              <a:gd name="adj" fmla="val 50000"/>
            </a:avLst>
          </a:prstGeom>
          <a:solidFill>
            <a:srgbClr val="EEF2F6"/>
          </a:solidFill>
          <a:ln w="9525">
            <a:solidFill>
              <a:srgbClr val="D5DCE3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6835140" y="5696712"/>
            <a:ext cx="172364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0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Planejamento Tributário</a:t>
            </a:r>
            <a:endParaRPr lang="en-US" sz="950" dirty="0"/>
          </a:p>
        </p:txBody>
      </p:sp>
      <p:sp>
        <p:nvSpPr>
          <p:cNvPr id="33" name="Shape 30"/>
          <p:cNvSpPr/>
          <p:nvPr/>
        </p:nvSpPr>
        <p:spPr>
          <a:xfrm>
            <a:off x="8686800" y="5696712"/>
            <a:ext cx="1312164" cy="329184"/>
          </a:xfrm>
          <a:prstGeom prst="roundRect">
            <a:avLst>
              <a:gd name="adj" fmla="val 50000"/>
            </a:avLst>
          </a:prstGeom>
          <a:solidFill>
            <a:srgbClr val="EEF2F6"/>
          </a:solidFill>
          <a:ln w="9525">
            <a:solidFill>
              <a:srgbClr val="D5DCE3"/>
            </a:solidFill>
            <a:prstDash val="solid"/>
          </a:ln>
        </p:spPr>
      </p:sp>
      <p:sp>
        <p:nvSpPr>
          <p:cNvPr id="34" name="Text 31"/>
          <p:cNvSpPr/>
          <p:nvPr/>
        </p:nvSpPr>
        <p:spPr>
          <a:xfrm>
            <a:off x="8686800" y="5696712"/>
            <a:ext cx="131216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0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Auditoria Interna</a:t>
            </a:r>
            <a:endParaRPr lang="en-US" sz="950" dirty="0"/>
          </a:p>
        </p:txBody>
      </p:sp>
      <p:sp>
        <p:nvSpPr>
          <p:cNvPr id="35" name="Shape 32"/>
          <p:cNvSpPr/>
          <p:nvPr/>
        </p:nvSpPr>
        <p:spPr>
          <a:xfrm>
            <a:off x="10126980" y="5696712"/>
            <a:ext cx="1243584" cy="329184"/>
          </a:xfrm>
          <a:prstGeom prst="roundRect">
            <a:avLst>
              <a:gd name="adj" fmla="val 50000"/>
            </a:avLst>
          </a:prstGeom>
          <a:solidFill>
            <a:srgbClr val="EEF2F6"/>
          </a:solidFill>
          <a:ln w="9525">
            <a:solidFill>
              <a:srgbClr val="D5DCE3"/>
            </a:solidFill>
            <a:prstDash val="solid"/>
          </a:ln>
        </p:spPr>
      </p:sp>
      <p:sp>
        <p:nvSpPr>
          <p:cNvPr id="36" name="Text 33"/>
          <p:cNvSpPr/>
          <p:nvPr/>
        </p:nvSpPr>
        <p:spPr>
          <a:xfrm>
            <a:off x="10126980" y="5696712"/>
            <a:ext cx="124358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0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Governança Corp.</a:t>
            </a:r>
            <a:endParaRPr lang="en-US" sz="950" dirty="0"/>
          </a:p>
        </p:txBody>
      </p:sp>
      <p:sp>
        <p:nvSpPr>
          <p:cNvPr id="37" name="Shape 34"/>
          <p:cNvSpPr/>
          <p:nvPr/>
        </p:nvSpPr>
        <p:spPr>
          <a:xfrm>
            <a:off x="4297680" y="6135624"/>
            <a:ext cx="1449324" cy="329184"/>
          </a:xfrm>
          <a:prstGeom prst="roundRect">
            <a:avLst>
              <a:gd name="adj" fmla="val 50000"/>
            </a:avLst>
          </a:prstGeom>
          <a:solidFill>
            <a:srgbClr val="EEF2F6"/>
          </a:solidFill>
          <a:ln w="9525">
            <a:solidFill>
              <a:srgbClr val="D5DCE3"/>
            </a:solidFill>
            <a:prstDash val="solid"/>
          </a:ln>
        </p:spPr>
      </p:sp>
      <p:sp>
        <p:nvSpPr>
          <p:cNvPr id="38" name="Text 35"/>
          <p:cNvSpPr/>
          <p:nvPr/>
        </p:nvSpPr>
        <p:spPr>
          <a:xfrm>
            <a:off x="4297680" y="6135624"/>
            <a:ext cx="144932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0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Reestruturação Org.</a:t>
            </a:r>
            <a:endParaRPr lang="en-US" sz="950" dirty="0"/>
          </a:p>
        </p:txBody>
      </p:sp>
      <p:sp>
        <p:nvSpPr>
          <p:cNvPr id="39" name="Shape 36"/>
          <p:cNvSpPr/>
          <p:nvPr/>
        </p:nvSpPr>
        <p:spPr>
          <a:xfrm>
            <a:off x="5875020" y="6135624"/>
            <a:ext cx="1380744" cy="329184"/>
          </a:xfrm>
          <a:prstGeom prst="roundRect">
            <a:avLst>
              <a:gd name="adj" fmla="val 50000"/>
            </a:avLst>
          </a:prstGeom>
          <a:solidFill>
            <a:srgbClr val="EEF2F6"/>
          </a:solidFill>
          <a:ln w="9525">
            <a:solidFill>
              <a:srgbClr val="D5DCE3"/>
            </a:solidFill>
            <a:prstDash val="solid"/>
          </a:ln>
        </p:spPr>
      </p:sp>
      <p:sp>
        <p:nvSpPr>
          <p:cNvPr id="40" name="Text 37"/>
          <p:cNvSpPr/>
          <p:nvPr/>
        </p:nvSpPr>
        <p:spPr>
          <a:xfrm>
            <a:off x="5875020" y="6135624"/>
            <a:ext cx="138074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0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Implantação de ERP</a:t>
            </a:r>
            <a:endParaRPr lang="en-US" sz="950" dirty="0"/>
          </a:p>
        </p:txBody>
      </p:sp>
      <p:sp>
        <p:nvSpPr>
          <p:cNvPr id="41" name="Shape 38"/>
          <p:cNvSpPr/>
          <p:nvPr/>
        </p:nvSpPr>
        <p:spPr>
          <a:xfrm>
            <a:off x="7383780" y="6135624"/>
            <a:ext cx="1380744" cy="329184"/>
          </a:xfrm>
          <a:prstGeom prst="roundRect">
            <a:avLst>
              <a:gd name="adj" fmla="val 50000"/>
            </a:avLst>
          </a:prstGeom>
          <a:solidFill>
            <a:srgbClr val="EEF2F6"/>
          </a:solidFill>
          <a:ln w="9525">
            <a:solidFill>
              <a:srgbClr val="D5DCE3"/>
            </a:solidFill>
            <a:prstDash val="solid"/>
          </a:ln>
        </p:spPr>
      </p:sp>
      <p:sp>
        <p:nvSpPr>
          <p:cNvPr id="42" name="Text 39"/>
          <p:cNvSpPr/>
          <p:nvPr/>
        </p:nvSpPr>
        <p:spPr>
          <a:xfrm>
            <a:off x="7383780" y="6135624"/>
            <a:ext cx="138074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0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Custos Industriais</a:t>
            </a:r>
            <a:endParaRPr lang="en-US" sz="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384048"/>
          </a:xfrm>
          <a:prstGeom prst="rect">
            <a:avLst/>
          </a:prstGeom>
          <a:solidFill>
            <a:srgbClr val="E8A33D"/>
          </a:solidFill>
          <a:ln/>
        </p:spPr>
      </p:sp>
      <p:sp>
        <p:nvSpPr>
          <p:cNvPr id="3" name="Shape 1"/>
          <p:cNvSpPr/>
          <p:nvPr/>
        </p:nvSpPr>
        <p:spPr>
          <a:xfrm>
            <a:off x="4727448" y="868680"/>
            <a:ext cx="2743200" cy="1645920"/>
          </a:xfrm>
          <a:prstGeom prst="roundRect">
            <a:avLst>
              <a:gd name="adj" fmla="val 5556"/>
            </a:avLst>
          </a:prstGeom>
          <a:solidFill>
            <a:srgbClr val="FFFFFF"/>
          </a:solidFill>
          <a:ln/>
          <a:effectLst>
            <a:outerShdw blurRad="76200" dist="38100" dir="5400000" algn="bl" rotWithShape="0">
              <a:srgbClr val="000000">
                <a:alpha val="35000"/>
              </a:srgbClr>
            </a:outerShdw>
          </a:effectLst>
        </p:spPr>
      </p:sp>
      <p:pic>
        <p:nvPicPr>
          <p:cNvPr id="4" name="Image 0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7639" y="868680"/>
            <a:ext cx="2702818" cy="16459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57200" y="2788920"/>
            <a:ext cx="1127455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VAMOS CONVERSAR?</a:t>
            </a:r>
            <a:endParaRPr lang="en-US" sz="2800" dirty="0"/>
          </a:p>
        </p:txBody>
      </p:sp>
      <p:sp>
        <p:nvSpPr>
          <p:cNvPr id="6" name="Text 3"/>
          <p:cNvSpPr/>
          <p:nvPr/>
        </p:nvSpPr>
        <p:spPr>
          <a:xfrm>
            <a:off x="457200" y="3429000"/>
            <a:ext cx="1127455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Transformando números em resultados.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457200" y="4251960"/>
            <a:ext cx="1127455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Davi Vaz Cerqueira — Responsável Técnico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457200" y="4636008"/>
            <a:ext cx="1127455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(71) 98257-0929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457200" y="5020056"/>
            <a:ext cx="1127455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axisconsultoriaee@gmail.com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457200" y="5404104"/>
            <a:ext cx="1127455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www.axisconsultoriaee.com.br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954</Words>
  <Application>Microsoft Office PowerPoint</Application>
  <PresentationFormat>Widescreen</PresentationFormat>
  <Paragraphs>127</Paragraphs>
  <Slides>9</Slides>
  <Notes>9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Cambria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davi cerqueira</cp:lastModifiedBy>
  <cp:revision>2</cp:revision>
  <dcterms:created xsi:type="dcterms:W3CDTF">2026-07-23T18:18:01Z</dcterms:created>
  <dcterms:modified xsi:type="dcterms:W3CDTF">2026-07-24T19:41:58Z</dcterms:modified>
</cp:coreProperties>
</file>